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embeddedFontLst>
    <p:embeddedFont>
      <p:font typeface="Montserrat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2" roundtripDataSignature="AMtx7mhYSMkAeGM8ISantvu5AeF0mQd9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italic.fntdata"/><Relationship Id="rId11" Type="http://schemas.openxmlformats.org/officeDocument/2006/relationships/slide" Target="slides/slide7.xml"/><Relationship Id="rId22" Type="http://customschemas.google.com/relationships/presentationmetadata" Target="metadata"/><Relationship Id="rId10" Type="http://schemas.openxmlformats.org/officeDocument/2006/relationships/slide" Target="slides/slide6.xml"/><Relationship Id="rId21" Type="http://schemas.openxmlformats.org/officeDocument/2006/relationships/font" Target="fonts/Montserrat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Montserrat-bold.fntdata"/><Relationship Id="rId6" Type="http://schemas.openxmlformats.org/officeDocument/2006/relationships/slide" Target="slides/slide2.xml"/><Relationship Id="rId18" Type="http://schemas.openxmlformats.org/officeDocument/2006/relationships/font" Target="fonts/Montserrat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6" name="Google Shape;156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8" name="Google Shape;168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4" name="Google Shape;184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9" name="Google Shape;10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8" name="Google Shape;118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5" name="Google Shape;125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2" name="Google Shape;132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3" name="Google Shape;14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0" name="Google Shape;150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/>
          <p:nvPr>
            <p:ph type="ctrTitle"/>
          </p:nvPr>
        </p:nvSpPr>
        <p:spPr>
          <a:xfrm>
            <a:off x="1524000" y="184556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8"/>
          <p:cNvSpPr txBox="1"/>
          <p:nvPr>
            <p:ph idx="1" type="subTitle"/>
          </p:nvPr>
        </p:nvSpPr>
        <p:spPr>
          <a:xfrm>
            <a:off x="1524000" y="432524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8"/>
          <p:cNvSpPr txBox="1"/>
          <p:nvPr>
            <p:ph idx="10" type="dt"/>
          </p:nvPr>
        </p:nvSpPr>
        <p:spPr>
          <a:xfrm>
            <a:off x="8382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8"/>
          <p:cNvSpPr txBox="1"/>
          <p:nvPr>
            <p:ph idx="11" type="ftr"/>
          </p:nvPr>
        </p:nvSpPr>
        <p:spPr>
          <a:xfrm>
            <a:off x="4038600" y="6391470"/>
            <a:ext cx="41148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8"/>
          <p:cNvSpPr txBox="1"/>
          <p:nvPr>
            <p:ph idx="12" type="sldNum"/>
          </p:nvPr>
        </p:nvSpPr>
        <p:spPr>
          <a:xfrm>
            <a:off x="86106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27"/>
          <p:cNvSpPr txBox="1"/>
          <p:nvPr>
            <p:ph idx="10" type="dt"/>
          </p:nvPr>
        </p:nvSpPr>
        <p:spPr>
          <a:xfrm>
            <a:off x="8382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7"/>
          <p:cNvSpPr txBox="1"/>
          <p:nvPr>
            <p:ph idx="11" type="ftr"/>
          </p:nvPr>
        </p:nvSpPr>
        <p:spPr>
          <a:xfrm>
            <a:off x="4038600" y="6391470"/>
            <a:ext cx="41148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7"/>
          <p:cNvSpPr txBox="1"/>
          <p:nvPr>
            <p:ph idx="12" type="sldNum"/>
          </p:nvPr>
        </p:nvSpPr>
        <p:spPr>
          <a:xfrm>
            <a:off x="86106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27"/>
          <p:cNvSpPr txBox="1"/>
          <p:nvPr>
            <p:ph type="title"/>
          </p:nvPr>
        </p:nvSpPr>
        <p:spPr>
          <a:xfrm>
            <a:off x="838200" y="466530"/>
            <a:ext cx="10515600" cy="774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8"/>
          <p:cNvSpPr txBox="1"/>
          <p:nvPr>
            <p:ph idx="10" type="dt"/>
          </p:nvPr>
        </p:nvSpPr>
        <p:spPr>
          <a:xfrm>
            <a:off x="8382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8"/>
          <p:cNvSpPr txBox="1"/>
          <p:nvPr>
            <p:ph idx="11" type="ftr"/>
          </p:nvPr>
        </p:nvSpPr>
        <p:spPr>
          <a:xfrm>
            <a:off x="4038600" y="6391470"/>
            <a:ext cx="41148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8"/>
          <p:cNvSpPr txBox="1"/>
          <p:nvPr>
            <p:ph idx="12" type="sldNum"/>
          </p:nvPr>
        </p:nvSpPr>
        <p:spPr>
          <a:xfrm>
            <a:off x="86106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/>
          <p:nvPr>
            <p:ph idx="10" type="dt"/>
          </p:nvPr>
        </p:nvSpPr>
        <p:spPr>
          <a:xfrm>
            <a:off x="8382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1" type="ftr"/>
          </p:nvPr>
        </p:nvSpPr>
        <p:spPr>
          <a:xfrm>
            <a:off x="4038600" y="6391470"/>
            <a:ext cx="41148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2" type="sldNum"/>
          </p:nvPr>
        </p:nvSpPr>
        <p:spPr>
          <a:xfrm>
            <a:off x="86106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/>
          <p:nvPr>
            <p:ph type="title"/>
          </p:nvPr>
        </p:nvSpPr>
        <p:spPr>
          <a:xfrm>
            <a:off x="838200" y="466530"/>
            <a:ext cx="10515600" cy="774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0"/>
          <p:cNvSpPr txBox="1"/>
          <p:nvPr>
            <p:ph idx="10" type="dt"/>
          </p:nvPr>
        </p:nvSpPr>
        <p:spPr>
          <a:xfrm>
            <a:off x="8382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11" type="ftr"/>
          </p:nvPr>
        </p:nvSpPr>
        <p:spPr>
          <a:xfrm>
            <a:off x="4038600" y="6391470"/>
            <a:ext cx="41148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0"/>
          <p:cNvSpPr txBox="1"/>
          <p:nvPr>
            <p:ph idx="12" type="sldNum"/>
          </p:nvPr>
        </p:nvSpPr>
        <p:spPr>
          <a:xfrm>
            <a:off x="86106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1"/>
          <p:cNvSpPr txBox="1"/>
          <p:nvPr>
            <p:ph idx="10" type="dt"/>
          </p:nvPr>
        </p:nvSpPr>
        <p:spPr>
          <a:xfrm>
            <a:off x="8382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1" type="ftr"/>
          </p:nvPr>
        </p:nvSpPr>
        <p:spPr>
          <a:xfrm>
            <a:off x="4038600" y="6391470"/>
            <a:ext cx="41148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1"/>
          <p:cNvSpPr txBox="1"/>
          <p:nvPr>
            <p:ph idx="12" type="sldNum"/>
          </p:nvPr>
        </p:nvSpPr>
        <p:spPr>
          <a:xfrm>
            <a:off x="86106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/>
          <p:nvPr>
            <p:ph type="title"/>
          </p:nvPr>
        </p:nvSpPr>
        <p:spPr>
          <a:xfrm>
            <a:off x="838200" y="466530"/>
            <a:ext cx="10515600" cy="774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2"/>
          <p:cNvSpPr txBox="1"/>
          <p:nvPr>
            <p:ph idx="10" type="dt"/>
          </p:nvPr>
        </p:nvSpPr>
        <p:spPr>
          <a:xfrm>
            <a:off x="8382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11" type="ftr"/>
          </p:nvPr>
        </p:nvSpPr>
        <p:spPr>
          <a:xfrm>
            <a:off x="4038600" y="6391470"/>
            <a:ext cx="41148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2"/>
          <p:cNvSpPr txBox="1"/>
          <p:nvPr>
            <p:ph idx="12" type="sldNum"/>
          </p:nvPr>
        </p:nvSpPr>
        <p:spPr>
          <a:xfrm>
            <a:off x="86106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/>
          <p:nvPr>
            <p:ph type="title"/>
          </p:nvPr>
        </p:nvSpPr>
        <p:spPr>
          <a:xfrm>
            <a:off x="839788" y="473824"/>
            <a:ext cx="10515600" cy="7564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3"/>
          <p:cNvSpPr txBox="1"/>
          <p:nvPr>
            <p:ph idx="10" type="dt"/>
          </p:nvPr>
        </p:nvSpPr>
        <p:spPr>
          <a:xfrm>
            <a:off x="8382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1" type="ftr"/>
          </p:nvPr>
        </p:nvSpPr>
        <p:spPr>
          <a:xfrm>
            <a:off x="4038600" y="6391470"/>
            <a:ext cx="41148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3"/>
          <p:cNvSpPr txBox="1"/>
          <p:nvPr>
            <p:ph idx="12" type="sldNum"/>
          </p:nvPr>
        </p:nvSpPr>
        <p:spPr>
          <a:xfrm>
            <a:off x="86106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/>
          <p:nvPr>
            <p:ph idx="10" type="dt"/>
          </p:nvPr>
        </p:nvSpPr>
        <p:spPr>
          <a:xfrm>
            <a:off x="8382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4"/>
          <p:cNvSpPr txBox="1"/>
          <p:nvPr>
            <p:ph idx="11" type="ftr"/>
          </p:nvPr>
        </p:nvSpPr>
        <p:spPr>
          <a:xfrm>
            <a:off x="4038600" y="6391470"/>
            <a:ext cx="41148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4"/>
          <p:cNvSpPr txBox="1"/>
          <p:nvPr>
            <p:ph idx="12" type="sldNum"/>
          </p:nvPr>
        </p:nvSpPr>
        <p:spPr>
          <a:xfrm>
            <a:off x="86106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24"/>
          <p:cNvSpPr txBox="1"/>
          <p:nvPr>
            <p:ph type="title"/>
          </p:nvPr>
        </p:nvSpPr>
        <p:spPr>
          <a:xfrm>
            <a:off x="838200" y="466530"/>
            <a:ext cx="10515600" cy="774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/>
          <p:nvPr>
            <p:ph idx="1" type="body"/>
          </p:nvPr>
        </p:nvSpPr>
        <p:spPr>
          <a:xfrm>
            <a:off x="5183188" y="1712422"/>
            <a:ext cx="6172200" cy="41486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6" name="Google Shape;56;p25"/>
          <p:cNvSpPr txBox="1"/>
          <p:nvPr>
            <p:ph idx="2" type="body"/>
          </p:nvPr>
        </p:nvSpPr>
        <p:spPr>
          <a:xfrm>
            <a:off x="839788" y="1720360"/>
            <a:ext cx="3932237" cy="41486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7" name="Google Shape;57;p25"/>
          <p:cNvSpPr txBox="1"/>
          <p:nvPr>
            <p:ph idx="10" type="dt"/>
          </p:nvPr>
        </p:nvSpPr>
        <p:spPr>
          <a:xfrm>
            <a:off x="8382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5"/>
          <p:cNvSpPr txBox="1"/>
          <p:nvPr>
            <p:ph idx="11" type="ftr"/>
          </p:nvPr>
        </p:nvSpPr>
        <p:spPr>
          <a:xfrm>
            <a:off x="4038600" y="6391470"/>
            <a:ext cx="41148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5"/>
          <p:cNvSpPr txBox="1"/>
          <p:nvPr>
            <p:ph idx="12" type="sldNum"/>
          </p:nvPr>
        </p:nvSpPr>
        <p:spPr>
          <a:xfrm>
            <a:off x="86106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" name="Google Shape;60;p25"/>
          <p:cNvSpPr txBox="1"/>
          <p:nvPr>
            <p:ph type="title"/>
          </p:nvPr>
        </p:nvSpPr>
        <p:spPr>
          <a:xfrm>
            <a:off x="838200" y="466530"/>
            <a:ext cx="10515600" cy="774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/>
          <p:nvPr>
            <p:ph idx="2" type="pic"/>
          </p:nvPr>
        </p:nvSpPr>
        <p:spPr>
          <a:xfrm>
            <a:off x="5183188" y="1696171"/>
            <a:ext cx="6172200" cy="4164879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26"/>
          <p:cNvSpPr txBox="1"/>
          <p:nvPr>
            <p:ph idx="1" type="body"/>
          </p:nvPr>
        </p:nvSpPr>
        <p:spPr>
          <a:xfrm>
            <a:off x="839788" y="1704109"/>
            <a:ext cx="3932237" cy="41648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4" name="Google Shape;64;p26"/>
          <p:cNvSpPr txBox="1"/>
          <p:nvPr>
            <p:ph idx="10" type="dt"/>
          </p:nvPr>
        </p:nvSpPr>
        <p:spPr>
          <a:xfrm>
            <a:off x="8382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6"/>
          <p:cNvSpPr txBox="1"/>
          <p:nvPr>
            <p:ph idx="11" type="ftr"/>
          </p:nvPr>
        </p:nvSpPr>
        <p:spPr>
          <a:xfrm>
            <a:off x="4038600" y="6391470"/>
            <a:ext cx="41148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6"/>
          <p:cNvSpPr txBox="1"/>
          <p:nvPr>
            <p:ph idx="12" type="sldNum"/>
          </p:nvPr>
        </p:nvSpPr>
        <p:spPr>
          <a:xfrm>
            <a:off x="86106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26"/>
          <p:cNvSpPr txBox="1"/>
          <p:nvPr>
            <p:ph type="title"/>
          </p:nvPr>
        </p:nvSpPr>
        <p:spPr>
          <a:xfrm>
            <a:off x="838200" y="466530"/>
            <a:ext cx="10515600" cy="774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type="title"/>
          </p:nvPr>
        </p:nvSpPr>
        <p:spPr>
          <a:xfrm>
            <a:off x="838200" y="466530"/>
            <a:ext cx="10515600" cy="774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0" type="dt"/>
          </p:nvPr>
        </p:nvSpPr>
        <p:spPr>
          <a:xfrm>
            <a:off x="8382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" name="Google Shape;9;p17"/>
          <p:cNvSpPr txBox="1"/>
          <p:nvPr>
            <p:ph idx="11" type="ftr"/>
          </p:nvPr>
        </p:nvSpPr>
        <p:spPr>
          <a:xfrm>
            <a:off x="4038600" y="6391470"/>
            <a:ext cx="41148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" name="Google Shape;10;p17"/>
          <p:cNvSpPr txBox="1"/>
          <p:nvPr>
            <p:ph idx="12" type="sldNum"/>
          </p:nvPr>
        </p:nvSpPr>
        <p:spPr>
          <a:xfrm>
            <a:off x="8610600" y="6391470"/>
            <a:ext cx="2743200" cy="33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2.png"/><Relationship Id="rId7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7.jpg"/><Relationship Id="rId6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fcahaerospace.com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2.jpg"/><Relationship Id="rId5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04765" y="1956538"/>
            <a:ext cx="9182470" cy="28383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</a:pPr>
            <a:r>
              <a:rPr lang="en-US">
                <a:solidFill>
                  <a:schemeClr val="dk1"/>
                </a:solidFill>
              </a:rPr>
              <a:t>Reducing Costs with </a:t>
            </a:r>
            <a:r>
              <a:rPr b="1" lang="en-US">
                <a:solidFill>
                  <a:schemeClr val="dk1"/>
                </a:solidFill>
              </a:rPr>
              <a:t>FCAH Aerospace </a:t>
            </a:r>
            <a:br>
              <a:rPr b="1" lang="en-US">
                <a:solidFill>
                  <a:schemeClr val="dk1"/>
                </a:solidFill>
              </a:rPr>
            </a:br>
            <a:r>
              <a:rPr b="1" lang="en-US">
                <a:solidFill>
                  <a:schemeClr val="dk1"/>
                </a:solidFill>
              </a:rPr>
              <a:t>DER Capabilities</a:t>
            </a:r>
            <a:endParaRPr/>
          </a:p>
        </p:txBody>
      </p:sp>
      <p:pic>
        <p:nvPicPr>
          <p:cNvPr descr="A picture containing font, graphics, graphic design, logo&#10;&#10;Description automatically generated" id="85" name="Google Shape;8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6964" y="5448463"/>
            <a:ext cx="2199094" cy="8796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s, graphic design, design, illustration&#10;&#10;Description automatically generated" id="86" name="Google Shape;8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68367" y="5618566"/>
            <a:ext cx="1239143" cy="5394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ogo, graphics, font, symbol&#10;&#10;Description automatically generated" id="87" name="Google Shape;8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3234" y="5433982"/>
            <a:ext cx="1539127" cy="7838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and black sign with black text&#10;&#10;Description automatically generated with low confidence" id="88" name="Google Shape;8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86980" y="5605541"/>
            <a:ext cx="1674435" cy="440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plane and a compass&#10;&#10;Description automatically generated" id="89" name="Google Shape;89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48767" y="5431344"/>
            <a:ext cx="1766140" cy="833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lane and a circle with arrows&#10;&#10;Description automatically generated with medium confidence" id="158" name="Google Shape;15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1921" y="2675002"/>
            <a:ext cx="2843079" cy="28430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aph of money and dollar signs&#10;&#10;Description automatically generated" id="159" name="Google Shape;159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9121" y="2738864"/>
            <a:ext cx="2715356" cy="271535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4"/>
          <p:cNvSpPr txBox="1"/>
          <p:nvPr/>
        </p:nvSpPr>
        <p:spPr>
          <a:xfrm>
            <a:off x="226091" y="557913"/>
            <a:ext cx="9150346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Cargo Repair DER for Collins Caster Panels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4"/>
          <p:cNvSpPr txBox="1"/>
          <p:nvPr/>
        </p:nvSpPr>
        <p:spPr>
          <a:xfrm>
            <a:off x="0" y="1954774"/>
            <a:ext cx="8069803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are the benefits of </a:t>
            </a:r>
            <a:r>
              <a:rPr b="1" i="0" lang="en-US" sz="2400" u="none" cap="none" strike="noStrike">
                <a:solidFill>
                  <a:srgbClr val="E4002B"/>
                </a:solidFill>
                <a:latin typeface="Montserrat"/>
                <a:ea typeface="Montserrat"/>
                <a:cs typeface="Montserrat"/>
                <a:sym typeface="Montserrat"/>
              </a:rPr>
              <a:t>Cargo Repair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DER capability for Collins Casters panels?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4"/>
          <p:cNvSpPr txBox="1"/>
          <p:nvPr/>
        </p:nvSpPr>
        <p:spPr>
          <a:xfrm>
            <a:off x="1648111" y="5145029"/>
            <a:ext cx="141737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Cost-Saving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34"/>
          <p:cNvSpPr txBox="1"/>
          <p:nvPr/>
        </p:nvSpPr>
        <p:spPr>
          <a:xfrm>
            <a:off x="4515618" y="5160417"/>
            <a:ext cx="179568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Reduced Lead Time</a:t>
            </a:r>
            <a:endParaRPr/>
          </a:p>
        </p:txBody>
      </p:sp>
      <p:pic>
        <p:nvPicPr>
          <p:cNvPr descr="A few men working in a factory&#10;&#10;Description automatically generated" id="164" name="Google Shape;16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69803" y="1402671"/>
            <a:ext cx="4122198" cy="27404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working in a factory&#10;&#10;Description automatically generated" id="165" name="Google Shape;165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69803" y="3883423"/>
            <a:ext cx="4122198" cy="2532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5"/>
          <p:cNvSpPr txBox="1"/>
          <p:nvPr/>
        </p:nvSpPr>
        <p:spPr>
          <a:xfrm>
            <a:off x="226091" y="557913"/>
            <a:ext cx="9150346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Before and After DER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5"/>
          <p:cNvSpPr txBox="1"/>
          <p:nvPr/>
        </p:nvSpPr>
        <p:spPr>
          <a:xfrm>
            <a:off x="3047114" y="1603965"/>
            <a:ext cx="6097772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101820"/>
                </a:solidFill>
                <a:latin typeface="Montserrat"/>
                <a:ea typeface="Montserrat"/>
                <a:cs typeface="Montserrat"/>
                <a:sym typeface="Montserrat"/>
              </a:rPr>
              <a:t>BEFORE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1018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101820"/>
                </a:solidFill>
                <a:latin typeface="Montserrat"/>
                <a:ea typeface="Montserrat"/>
                <a:cs typeface="Montserrat"/>
                <a:sym typeface="Montserrat"/>
              </a:rPr>
              <a:t>Damaged panels had to be completely discarded because the original manufacturer no longer supplied repair parts.</a:t>
            </a:r>
            <a:endParaRPr b="0" i="0" sz="1400" u="none" cap="none" strike="noStrike">
              <a:solidFill>
                <a:srgbClr val="1018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101820"/>
                </a:solidFill>
                <a:latin typeface="Montserrat"/>
                <a:ea typeface="Montserrat"/>
                <a:cs typeface="Montserrat"/>
                <a:sym typeface="Montserrat"/>
              </a:rPr>
              <a:t>New assemblies required long lead times from the OEM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018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101820"/>
                </a:solidFill>
                <a:latin typeface="Montserrat"/>
                <a:ea typeface="Montserrat"/>
                <a:cs typeface="Montserrat"/>
                <a:sym typeface="Montserrat"/>
              </a:rPr>
              <a:t>But now, with our DER repair option, you have an economical and cost-saving solution for these panels that were once considered beyond economical repair (BER). </a:t>
            </a:r>
            <a:endParaRPr/>
          </a:p>
        </p:txBody>
      </p:sp>
      <p:sp>
        <p:nvSpPr>
          <p:cNvPr id="172" name="Google Shape;172;p35"/>
          <p:cNvSpPr txBox="1"/>
          <p:nvPr/>
        </p:nvSpPr>
        <p:spPr>
          <a:xfrm>
            <a:off x="3047114" y="3858008"/>
            <a:ext cx="6097772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101820"/>
                </a:solidFill>
                <a:latin typeface="Montserrat"/>
                <a:ea typeface="Montserrat"/>
                <a:cs typeface="Montserrat"/>
                <a:sym typeface="Montserrat"/>
              </a:rPr>
              <a:t>AFTER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1018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101820"/>
                </a:solidFill>
                <a:latin typeface="Montserrat"/>
                <a:ea typeface="Montserrat"/>
                <a:cs typeface="Montserrat"/>
                <a:sym typeface="Montserrat"/>
              </a:rPr>
              <a:t>With our DER repair option, you have an economical and cost-saving solution for these panels that were once considered beyond economical repair (BER).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1018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101820"/>
                </a:solidFill>
                <a:latin typeface="Montserrat"/>
                <a:ea typeface="Montserrat"/>
                <a:cs typeface="Montserrat"/>
                <a:sym typeface="Montserrat"/>
              </a:rPr>
              <a:t>You can have your assembly repaired at a fraction of the cost and receive it in just a few weeks, saving you both time and money.</a:t>
            </a:r>
            <a:endParaRPr b="0" i="0" sz="1400" u="none" cap="none" strike="noStrike">
              <a:solidFill>
                <a:srgbClr val="1018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1018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1018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white rectangular object with holes&#10;&#10;Description automatically generated" id="173" name="Google Shape;17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983" y="1544178"/>
            <a:ext cx="2134911" cy="46276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etal plate with holes&#10;&#10;Description automatically generated" id="174" name="Google Shape;17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7978" y="1142647"/>
            <a:ext cx="1926480" cy="5029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6"/>
          <p:cNvSpPr txBox="1"/>
          <p:nvPr/>
        </p:nvSpPr>
        <p:spPr>
          <a:xfrm>
            <a:off x="226091" y="557913"/>
            <a:ext cx="9150346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Current Repairs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6"/>
          <p:cNvSpPr txBox="1"/>
          <p:nvPr/>
        </p:nvSpPr>
        <p:spPr>
          <a:xfrm>
            <a:off x="619439" y="1603018"/>
            <a:ext cx="3303379" cy="4524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E4002B"/>
                </a:solidFill>
                <a:latin typeface="Montserrat"/>
                <a:ea typeface="Montserrat"/>
                <a:cs typeface="Montserrat"/>
                <a:sym typeface="Montserrat"/>
              </a:rPr>
              <a:t>Cargo Repair </a:t>
            </a:r>
            <a:r>
              <a:rPr b="1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offers DER Repairs for the following part numbers: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7M1650-1 </a:t>
            </a:r>
            <a:endParaRPr/>
          </a:p>
          <a:p>
            <a:pPr indent="-285750" lvl="4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7M1652-1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7M1653-1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7M1654-1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7M1655-1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7M1656-1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7M1659-1</a:t>
            </a:r>
            <a:endParaRPr b="0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close-up of a metal piece&#10;&#10;Description automatically generated" id="181" name="Google Shape;18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1060" y="265176"/>
            <a:ext cx="9190940" cy="6127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"/>
          <p:cNvSpPr txBox="1"/>
          <p:nvPr/>
        </p:nvSpPr>
        <p:spPr>
          <a:xfrm>
            <a:off x="4436687" y="2644190"/>
            <a:ext cx="2889146" cy="1569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Questions?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9"/>
          <p:cNvSpPr txBox="1"/>
          <p:nvPr/>
        </p:nvSpPr>
        <p:spPr>
          <a:xfrm>
            <a:off x="409983" y="593478"/>
            <a:ext cx="591700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9"/>
          <p:cNvSpPr txBox="1"/>
          <p:nvPr/>
        </p:nvSpPr>
        <p:spPr>
          <a:xfrm>
            <a:off x="409983" y="1818168"/>
            <a:ext cx="6186759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Introducing our Speaker</a:t>
            </a:r>
            <a:endParaRPr b="1" i="1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 brief overview of  FCAH Aerospace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 deep dive into </a:t>
            </a:r>
            <a:r>
              <a:rPr b="1" i="0" lang="en-US" sz="1800" u="none" cap="none" strike="noStrike">
                <a:solidFill>
                  <a:srgbClr val="E87722"/>
                </a:solidFill>
                <a:latin typeface="Montserrat"/>
                <a:ea typeface="Montserrat"/>
                <a:cs typeface="Montserrat"/>
                <a:sym typeface="Montserrat"/>
              </a:rPr>
              <a:t>AVI Aviation Inflatables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DER Major Repairs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 introduction to </a:t>
            </a:r>
            <a:r>
              <a:rPr b="1" i="0" lang="en-US" sz="18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Cargo Repair’s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new DER Capabilities for Collins Caster Panels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Questions/Closing Statement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/>
          </a:p>
        </p:txBody>
      </p:sp>
      <p:pic>
        <p:nvPicPr>
          <p:cNvPr descr="A person in a suit and tie&#10;&#10;Description automatically generated" id="96" name="Google Shape;9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6987" y="1428628"/>
            <a:ext cx="5395727" cy="539572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9"/>
          <p:cNvSpPr txBox="1"/>
          <p:nvPr/>
        </p:nvSpPr>
        <p:spPr>
          <a:xfrm>
            <a:off x="1677878" y="4516032"/>
            <a:ext cx="5575177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E87722"/>
                </a:solidFill>
                <a:latin typeface="Montserrat"/>
                <a:ea typeface="Montserrat"/>
                <a:cs typeface="Montserrat"/>
                <a:sym typeface="Montserrat"/>
              </a:rPr>
              <a:t>Christopher Cartwright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Engineering Manager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/>
          <p:nvPr/>
        </p:nvSpPr>
        <p:spPr>
          <a:xfrm>
            <a:off x="268450" y="1551963"/>
            <a:ext cx="4446164" cy="317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About FCAH Aerospace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FCAH Aerospace includes a family of brands that collectively provide comprehensive aftermarket aviation solutions, focused on delivering high-quality OEM, PMA, and aftermarket parts, maintenance, repair, overhaul, storage, disassembly, emergency equipment, and customer service with care and urgency.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Our brands include Air Cargo Equipment, AVI Aviation and its divisions, Cargo Repair, Cobalt Aero Services, and First Class Air Support.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5092117" y="1551963"/>
            <a:ext cx="6831433" cy="55399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Total Square Footage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Over 434,000 square feet of warehouse space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Locations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 locations and 15 distribution centers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Customers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Supporting over 750 Customers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Solutions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Offering Specialized repair solutions for cargo loading systems and components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Providing More than 2M Parts including PMA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Reducing cost by up to 60% with DER Capabilities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Specializes in maintaining, repairing, and overhauling of large components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Manufacturing Compact Lightweight Survival Rafts for aviation Industry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Supporting your End of Life with Teardown capabilities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409983" y="593478"/>
            <a:ext cx="591700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Our About FCAH Aerospace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-395679" y="5720031"/>
            <a:ext cx="511029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https://fcahaerospace.com</a:t>
            </a:r>
            <a:endParaRPr b="1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361078" y="5561726"/>
            <a:ext cx="36471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Visit our website to learn more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/>
          <p:nvPr/>
        </p:nvSpPr>
        <p:spPr>
          <a:xfrm>
            <a:off x="376427" y="541465"/>
            <a:ext cx="805701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Aviation Inflatables DER Major Repairs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6"/>
          <p:cNvSpPr txBox="1"/>
          <p:nvPr/>
        </p:nvSpPr>
        <p:spPr>
          <a:xfrm>
            <a:off x="251909" y="2859724"/>
            <a:ext cx="8678212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are the Benefits to our AVI Aviation Inflatable’s Major Repairs?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091" y="3229015"/>
            <a:ext cx="8463517" cy="31727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llage of several people working in a factory&#10;&#10;Description automatically generated" id="114" name="Google Shape;11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70633" y="1386592"/>
            <a:ext cx="3021366" cy="50151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orange logo&#10;&#10;Description automatically generated" id="115" name="Google Shape;11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70842" y="1594724"/>
            <a:ext cx="5486402" cy="885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 txBox="1"/>
          <p:nvPr/>
        </p:nvSpPr>
        <p:spPr>
          <a:xfrm>
            <a:off x="376427" y="541465"/>
            <a:ext cx="805701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Development Process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everal images of different types of metal&#10;&#10;Description automatically generated" id="121" name="Google Shape;121;p30"/>
          <p:cNvPicPr preferRelativeResize="0"/>
          <p:nvPr/>
        </p:nvPicPr>
        <p:blipFill rotWithShape="1">
          <a:blip r:embed="rId3">
            <a:alphaModFix/>
          </a:blip>
          <a:srcRect b="11996" l="0" r="0" t="5502"/>
          <a:stretch/>
        </p:blipFill>
        <p:spPr>
          <a:xfrm>
            <a:off x="0" y="1405566"/>
            <a:ext cx="10960206" cy="49959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prints of a skateboard&#10;&#10;Description automatically generated" id="122" name="Google Shape;122;p30"/>
          <p:cNvPicPr preferRelativeResize="0"/>
          <p:nvPr/>
        </p:nvPicPr>
        <p:blipFill rotWithShape="1">
          <a:blip r:embed="rId4">
            <a:alphaModFix/>
          </a:blip>
          <a:srcRect b="6773" l="0" r="0" t="3200"/>
          <a:stretch/>
        </p:blipFill>
        <p:spPr>
          <a:xfrm>
            <a:off x="8894609" y="1405568"/>
            <a:ext cx="3297391" cy="4995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 txBox="1"/>
          <p:nvPr/>
        </p:nvSpPr>
        <p:spPr>
          <a:xfrm>
            <a:off x="376427" y="541465"/>
            <a:ext cx="805701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Validation Process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everal images of people working&#10;&#10;Description automatically generated" id="128" name="Google Shape;128;p31"/>
          <p:cNvPicPr preferRelativeResize="0"/>
          <p:nvPr/>
        </p:nvPicPr>
        <p:blipFill rotWithShape="1">
          <a:blip r:embed="rId3">
            <a:alphaModFix/>
          </a:blip>
          <a:srcRect b="11297" l="0" r="0" t="4814"/>
          <a:stretch/>
        </p:blipFill>
        <p:spPr>
          <a:xfrm>
            <a:off x="0" y="1404652"/>
            <a:ext cx="10795518" cy="49868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llage of a person wearing a mask and gloves&#10;&#10;Description automatically generated" id="129" name="Google Shape;12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27976" y="1403104"/>
            <a:ext cx="2964024" cy="4988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2"/>
          <p:cNvSpPr txBox="1"/>
          <p:nvPr/>
        </p:nvSpPr>
        <p:spPr>
          <a:xfrm>
            <a:off x="376427" y="541465"/>
            <a:ext cx="8057014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Delivering on Quality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32"/>
          <p:cNvSpPr txBox="1"/>
          <p:nvPr/>
        </p:nvSpPr>
        <p:spPr>
          <a:xfrm>
            <a:off x="1587747" y="5947244"/>
            <a:ext cx="944894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OEM</a:t>
            </a:r>
            <a:r>
              <a:rPr b="1" i="0" lang="en-US" sz="18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2"/>
          <p:cNvSpPr txBox="1"/>
          <p:nvPr/>
        </p:nvSpPr>
        <p:spPr>
          <a:xfrm>
            <a:off x="4404934" y="5947244"/>
            <a:ext cx="750270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AVI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2"/>
          <p:cNvSpPr txBox="1"/>
          <p:nvPr/>
        </p:nvSpPr>
        <p:spPr>
          <a:xfrm>
            <a:off x="535123" y="1442907"/>
            <a:ext cx="3995035" cy="147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Assembly Techniques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Inspection Points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Assembly Tools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Same Testing Requirements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Same Quality of Work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2"/>
          <p:cNvSpPr txBox="1"/>
          <p:nvPr/>
        </p:nvSpPr>
        <p:spPr>
          <a:xfrm>
            <a:off x="5887617" y="4161518"/>
            <a:ext cx="2313992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Slide-</a:t>
            </a:r>
            <a:r>
              <a:rPr b="1" i="0" lang="en-US" sz="1800" u="none" cap="none" strike="noStrik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rPr>
              <a:t>by</a:t>
            </a:r>
            <a:r>
              <a:rPr b="1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b="1" i="0" lang="en-US" sz="1800" u="none" cap="none" strike="noStrike">
                <a:solidFill>
                  <a:srgbClr val="E87722"/>
                </a:solidFill>
                <a:latin typeface="Montserrat"/>
                <a:ea typeface="Montserrat"/>
                <a:cs typeface="Montserrat"/>
                <a:sym typeface="Montserrat"/>
              </a:rPr>
              <a:t>Slide</a:t>
            </a:r>
            <a:r>
              <a:rPr b="1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Comparison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-up of several logos&#10;&#10;Description automatically generated" id="139" name="Google Shape;13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67305" y="1399592"/>
            <a:ext cx="3224695" cy="54353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white inflatable boats&#10;&#10;Description automatically generated" id="140" name="Google Shape;14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955706"/>
            <a:ext cx="5983076" cy="2991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/>
          <p:nvPr/>
        </p:nvSpPr>
        <p:spPr>
          <a:xfrm>
            <a:off x="149924" y="533076"/>
            <a:ext cx="79159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Current Repairs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7"/>
          <p:cNvSpPr txBox="1"/>
          <p:nvPr/>
        </p:nvSpPr>
        <p:spPr>
          <a:xfrm>
            <a:off x="461711" y="1830419"/>
            <a:ext cx="8598313" cy="41241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E87722"/>
                </a:solidFill>
                <a:latin typeface="Montserrat"/>
                <a:ea typeface="Montserrat"/>
                <a:cs typeface="Montserrat"/>
                <a:sym typeface="Montserrat"/>
              </a:rPr>
              <a:t>AVI Aviation Inflatables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offers DER Major Repairs for: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MD80, MD88, 717 - FWD, REAR, TAILCONE DOORS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A319, A320, A321 - FWD &amp; AFT DOOR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MD 11 - DOOR 1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737 - FWD &amp; AFT DOOR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DC8 - FWD &amp; AFT DOOR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757 - DOOR 1 • E190 - FWD &amp; AFT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A319, A320, A321 – OFF-WING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747 SUD EMERGENCY EXIT DOOR</a:t>
            </a:r>
            <a:endParaRPr/>
          </a:p>
        </p:txBody>
      </p:sp>
      <p:pic>
        <p:nvPicPr>
          <p:cNvPr descr="A close-up of a document&#10;&#10;Description automatically generated" id="147" name="Google Shape;14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0024" y="1408921"/>
            <a:ext cx="3131976" cy="4967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3"/>
          <p:cNvSpPr txBox="1"/>
          <p:nvPr/>
        </p:nvSpPr>
        <p:spPr>
          <a:xfrm>
            <a:off x="149924" y="533076"/>
            <a:ext cx="79159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Newest Repair Capabilities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images of a boat&#10;&#10;Description automatically generated with medium confidence" id="153" name="Google Shape;153;p33"/>
          <p:cNvPicPr preferRelativeResize="0"/>
          <p:nvPr/>
        </p:nvPicPr>
        <p:blipFill rotWithShape="1">
          <a:blip r:embed="rId3">
            <a:alphaModFix/>
          </a:blip>
          <a:srcRect b="14763" l="4405" r="4404" t="18611"/>
          <a:stretch/>
        </p:blipFill>
        <p:spPr>
          <a:xfrm>
            <a:off x="0" y="1399592"/>
            <a:ext cx="12192000" cy="5010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2023-05-02T16:20:02Z</dcterms:created>
  <dc:creator>Travis Schneider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0x010100A05838DFA416094CB980DA37B5995A48</vt:lpwstr>
  </property>
</Properties>
</file>