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12192000"/>
  <p:notesSz cx="6858000" cy="9144000"/>
  <p:embeddedFontLst>
    <p:embeddedFont>
      <p:font typeface="Montserrat"/>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19" roundtripDataSignature="AMtx7mgZY6oi/5toN0r9zsXUQNR8Tkmy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ontserrat-regular.fntdata"/><Relationship Id="rId14" Type="http://schemas.openxmlformats.org/officeDocument/2006/relationships/slide" Target="slides/slide9.xml"/><Relationship Id="rId17" Type="http://schemas.openxmlformats.org/officeDocument/2006/relationships/font" Target="fonts/Montserrat-italic.fntdata"/><Relationship Id="rId16" Type="http://schemas.openxmlformats.org/officeDocument/2006/relationships/font" Target="fonts/Montserrat-bold.fntdata"/><Relationship Id="rId5" Type="http://schemas.openxmlformats.org/officeDocument/2006/relationships/notesMaster" Target="notesMasters/notesMaster1.xml"/><Relationship Id="rId19" Type="http://customschemas.google.com/relationships/presentationmetadata" Target="metadata"/><Relationship Id="rId6" Type="http://schemas.openxmlformats.org/officeDocument/2006/relationships/slide" Target="slides/slide1.xml"/><Relationship Id="rId18"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8"/>
          <p:cNvSpPr txBox="1"/>
          <p:nvPr>
            <p:ph type="ctrTitle"/>
          </p:nvPr>
        </p:nvSpPr>
        <p:spPr>
          <a:xfrm>
            <a:off x="1524000" y="1845568"/>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8"/>
          <p:cNvSpPr txBox="1"/>
          <p:nvPr>
            <p:ph idx="1" type="subTitle"/>
          </p:nvPr>
        </p:nvSpPr>
        <p:spPr>
          <a:xfrm>
            <a:off x="1524000" y="4325243"/>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8"/>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8"/>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8"/>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8" name="Shape 68"/>
        <p:cNvGrpSpPr/>
        <p:nvPr/>
      </p:nvGrpSpPr>
      <p:grpSpPr>
        <a:xfrm>
          <a:off x="0" y="0"/>
          <a:ext cx="0" cy="0"/>
          <a:chOff x="0" y="0"/>
          <a:chExt cx="0" cy="0"/>
        </a:xfrm>
      </p:grpSpPr>
      <p:sp>
        <p:nvSpPr>
          <p:cNvPr id="69" name="Google Shape;69;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27"/>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27"/>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8"/>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8"/>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8"/>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19"/>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9"/>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0"/>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1"/>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2"/>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839788" y="473824"/>
            <a:ext cx="10515600" cy="7564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3"/>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9" name="Shape 49"/>
        <p:cNvGrpSpPr/>
        <p:nvPr/>
      </p:nvGrpSpPr>
      <p:grpSpPr>
        <a:xfrm>
          <a:off x="0" y="0"/>
          <a:ext cx="0" cy="0"/>
          <a:chOff x="0" y="0"/>
          <a:chExt cx="0" cy="0"/>
        </a:xfrm>
      </p:grpSpPr>
      <p:sp>
        <p:nvSpPr>
          <p:cNvPr id="50" name="Google Shape;50;p24"/>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24"/>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4" name="Shape 54"/>
        <p:cNvGrpSpPr/>
        <p:nvPr/>
      </p:nvGrpSpPr>
      <p:grpSpPr>
        <a:xfrm>
          <a:off x="0" y="0"/>
          <a:ext cx="0" cy="0"/>
          <a:chOff x="0" y="0"/>
          <a:chExt cx="0" cy="0"/>
        </a:xfrm>
      </p:grpSpPr>
      <p:sp>
        <p:nvSpPr>
          <p:cNvPr id="55" name="Google Shape;55;p25"/>
          <p:cNvSpPr txBox="1"/>
          <p:nvPr>
            <p:ph idx="1" type="body"/>
          </p:nvPr>
        </p:nvSpPr>
        <p:spPr>
          <a:xfrm>
            <a:off x="5183188" y="1712422"/>
            <a:ext cx="6172200" cy="4148628"/>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25"/>
          <p:cNvSpPr txBox="1"/>
          <p:nvPr>
            <p:ph idx="2" type="body"/>
          </p:nvPr>
        </p:nvSpPr>
        <p:spPr>
          <a:xfrm>
            <a:off x="839788" y="1720360"/>
            <a:ext cx="3932237" cy="41486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25"/>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5"/>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5"/>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25"/>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1" name="Shape 61"/>
        <p:cNvGrpSpPr/>
        <p:nvPr/>
      </p:nvGrpSpPr>
      <p:grpSpPr>
        <a:xfrm>
          <a:off x="0" y="0"/>
          <a:ext cx="0" cy="0"/>
          <a:chOff x="0" y="0"/>
          <a:chExt cx="0" cy="0"/>
        </a:xfrm>
      </p:grpSpPr>
      <p:sp>
        <p:nvSpPr>
          <p:cNvPr id="62" name="Google Shape;62;p26"/>
          <p:cNvSpPr/>
          <p:nvPr>
            <p:ph idx="2" type="pic"/>
          </p:nvPr>
        </p:nvSpPr>
        <p:spPr>
          <a:xfrm>
            <a:off x="5183188" y="1696171"/>
            <a:ext cx="6172200" cy="4164879"/>
          </a:xfrm>
          <a:prstGeom prst="rect">
            <a:avLst/>
          </a:prstGeom>
          <a:noFill/>
          <a:ln>
            <a:noFill/>
          </a:ln>
        </p:spPr>
      </p:sp>
      <p:sp>
        <p:nvSpPr>
          <p:cNvPr id="63" name="Google Shape;63;p26"/>
          <p:cNvSpPr txBox="1"/>
          <p:nvPr>
            <p:ph idx="1" type="body"/>
          </p:nvPr>
        </p:nvSpPr>
        <p:spPr>
          <a:xfrm>
            <a:off x="839788" y="1704109"/>
            <a:ext cx="3932237" cy="4164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26"/>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6"/>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6"/>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26"/>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838200" y="466530"/>
            <a:ext cx="10515600" cy="77444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8" name="Google Shape;8;p17"/>
          <p:cNvSpPr txBox="1"/>
          <p:nvPr>
            <p:ph idx="10" type="dt"/>
          </p:nvPr>
        </p:nvSpPr>
        <p:spPr>
          <a:xfrm>
            <a:off x="838200" y="6391470"/>
            <a:ext cx="2743200" cy="33000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9pPr>
          </a:lstStyle>
          <a:p/>
        </p:txBody>
      </p:sp>
      <p:sp>
        <p:nvSpPr>
          <p:cNvPr id="9" name="Google Shape;9;p17"/>
          <p:cNvSpPr txBox="1"/>
          <p:nvPr>
            <p:ph idx="11" type="ftr"/>
          </p:nvPr>
        </p:nvSpPr>
        <p:spPr>
          <a:xfrm>
            <a:off x="4038600" y="6391470"/>
            <a:ext cx="4114800" cy="33000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9pPr>
          </a:lstStyle>
          <a:p/>
        </p:txBody>
      </p:sp>
      <p:sp>
        <p:nvSpPr>
          <p:cNvPr id="10" name="Google Shape;10;p17"/>
          <p:cNvSpPr txBox="1"/>
          <p:nvPr>
            <p:ph idx="12" type="sldNum"/>
          </p:nvPr>
        </p:nvSpPr>
        <p:spPr>
          <a:xfrm>
            <a:off x="8610600" y="6391470"/>
            <a:ext cx="2743200" cy="33000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fcahaerospac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7.jp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A blue line in the sky&#10;&#10;Description automatically generated" id="84" name="Google Shape;84;p1"/>
          <p:cNvPicPr preferRelativeResize="0"/>
          <p:nvPr/>
        </p:nvPicPr>
        <p:blipFill rotWithShape="1">
          <a:blip r:embed="rId3">
            <a:alphaModFix/>
          </a:blip>
          <a:srcRect b="-5478" l="-3520" r="-22605" t="-15424"/>
          <a:stretch/>
        </p:blipFill>
        <p:spPr>
          <a:xfrm rot="643819">
            <a:off x="-298799" y="242113"/>
            <a:ext cx="11006576" cy="6140553"/>
          </a:xfrm>
          <a:prstGeom prst="rect">
            <a:avLst/>
          </a:prstGeom>
          <a:noFill/>
          <a:ln>
            <a:noFill/>
          </a:ln>
        </p:spPr>
      </p:pic>
      <p:sp>
        <p:nvSpPr>
          <p:cNvPr id="85" name="Google Shape;85;p1"/>
          <p:cNvSpPr txBox="1"/>
          <p:nvPr>
            <p:ph type="ctrTitle"/>
          </p:nvPr>
        </p:nvSpPr>
        <p:spPr>
          <a:xfrm>
            <a:off x="1229989" y="1391829"/>
            <a:ext cx="9953204" cy="4377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Montserrat"/>
              <a:buNone/>
            </a:pPr>
            <a:r>
              <a:rPr lang="en-US" sz="4800">
                <a:solidFill>
                  <a:schemeClr val="dk1"/>
                </a:solidFill>
              </a:rPr>
              <a:t>Unlock </a:t>
            </a:r>
            <a:r>
              <a:rPr b="1" i="1" lang="en-US" sz="4800">
                <a:solidFill>
                  <a:schemeClr val="dk1"/>
                </a:solidFill>
              </a:rPr>
              <a:t>Savings</a:t>
            </a:r>
            <a:r>
              <a:rPr lang="en-US" sz="4800">
                <a:solidFill>
                  <a:schemeClr val="dk1"/>
                </a:solidFill>
              </a:rPr>
              <a:t> with </a:t>
            </a:r>
            <a:br>
              <a:rPr lang="en-US" sz="4800">
                <a:solidFill>
                  <a:schemeClr val="dk1"/>
                </a:solidFill>
              </a:rPr>
            </a:br>
            <a:r>
              <a:rPr lang="en-US" sz="4800">
                <a:solidFill>
                  <a:schemeClr val="dk1"/>
                </a:solidFill>
              </a:rPr>
              <a:t>our </a:t>
            </a:r>
            <a:r>
              <a:rPr b="1" i="1" lang="en-US" sz="4800">
                <a:solidFill>
                  <a:schemeClr val="dk1"/>
                </a:solidFill>
              </a:rPr>
              <a:t>Revolutionary </a:t>
            </a:r>
            <a:br>
              <a:rPr b="1" i="1" lang="en-US" sz="4800">
                <a:solidFill>
                  <a:schemeClr val="dk1"/>
                </a:solidFill>
              </a:rPr>
            </a:br>
            <a:r>
              <a:rPr b="1" i="1" lang="en-US" sz="4800">
                <a:solidFill>
                  <a:schemeClr val="dk1"/>
                </a:solidFill>
              </a:rPr>
              <a:t>PMA Solutions</a:t>
            </a:r>
            <a:endParaRPr b="1" i="1" sz="4800"/>
          </a:p>
        </p:txBody>
      </p:sp>
      <p:pic>
        <p:nvPicPr>
          <p:cNvPr descr="A picture containing font, graphics, graphic design, logo&#10;&#10;Description automatically generated" id="86" name="Google Shape;86;p1"/>
          <p:cNvPicPr preferRelativeResize="0"/>
          <p:nvPr/>
        </p:nvPicPr>
        <p:blipFill rotWithShape="1">
          <a:blip r:embed="rId4">
            <a:alphaModFix/>
          </a:blip>
          <a:srcRect b="0" l="0" r="0" t="0"/>
          <a:stretch/>
        </p:blipFill>
        <p:spPr>
          <a:xfrm>
            <a:off x="816964" y="5448463"/>
            <a:ext cx="2199094" cy="879637"/>
          </a:xfrm>
          <a:prstGeom prst="rect">
            <a:avLst/>
          </a:prstGeom>
          <a:noFill/>
          <a:ln>
            <a:noFill/>
          </a:ln>
        </p:spPr>
      </p:pic>
      <p:pic>
        <p:nvPicPr>
          <p:cNvPr descr="A picture containing graphics, graphic design, design, illustration&#10;&#10;Description automatically generated" id="87" name="Google Shape;87;p1"/>
          <p:cNvPicPr preferRelativeResize="0"/>
          <p:nvPr/>
        </p:nvPicPr>
        <p:blipFill rotWithShape="1">
          <a:blip r:embed="rId5">
            <a:alphaModFix/>
          </a:blip>
          <a:srcRect b="0" l="0" r="0" t="0"/>
          <a:stretch/>
        </p:blipFill>
        <p:spPr>
          <a:xfrm>
            <a:off x="3368367" y="5618566"/>
            <a:ext cx="1239143" cy="539432"/>
          </a:xfrm>
          <a:prstGeom prst="rect">
            <a:avLst/>
          </a:prstGeom>
          <a:noFill/>
          <a:ln>
            <a:noFill/>
          </a:ln>
        </p:spPr>
      </p:pic>
      <p:pic>
        <p:nvPicPr>
          <p:cNvPr descr="A picture containing logo, graphics, font, symbol&#10;&#10;Description automatically generated" id="88" name="Google Shape;88;p1"/>
          <p:cNvPicPr preferRelativeResize="0"/>
          <p:nvPr/>
        </p:nvPicPr>
        <p:blipFill rotWithShape="1">
          <a:blip r:embed="rId6">
            <a:alphaModFix/>
          </a:blip>
          <a:srcRect b="0" l="0" r="0" t="0"/>
          <a:stretch/>
        </p:blipFill>
        <p:spPr>
          <a:xfrm>
            <a:off x="7143234" y="5433982"/>
            <a:ext cx="1539127" cy="783895"/>
          </a:xfrm>
          <a:prstGeom prst="rect">
            <a:avLst/>
          </a:prstGeom>
          <a:noFill/>
          <a:ln>
            <a:noFill/>
          </a:ln>
        </p:spPr>
      </p:pic>
      <p:pic>
        <p:nvPicPr>
          <p:cNvPr descr="A red and black sign with black text&#10;&#10;Description automatically generated with low confidence" id="89" name="Google Shape;89;p1"/>
          <p:cNvPicPr preferRelativeResize="0"/>
          <p:nvPr/>
        </p:nvPicPr>
        <p:blipFill rotWithShape="1">
          <a:blip r:embed="rId7">
            <a:alphaModFix/>
          </a:blip>
          <a:srcRect b="0" l="0" r="0" t="0"/>
          <a:stretch/>
        </p:blipFill>
        <p:spPr>
          <a:xfrm>
            <a:off x="9386980" y="5605541"/>
            <a:ext cx="1674435" cy="440775"/>
          </a:xfrm>
          <a:prstGeom prst="rect">
            <a:avLst/>
          </a:prstGeom>
          <a:noFill/>
          <a:ln>
            <a:noFill/>
          </a:ln>
        </p:spPr>
      </p:pic>
      <p:pic>
        <p:nvPicPr>
          <p:cNvPr descr="A logo with a plane and a compass&#10;&#10;Description automatically generated" id="90" name="Google Shape;90;p1"/>
          <p:cNvPicPr preferRelativeResize="0"/>
          <p:nvPr/>
        </p:nvPicPr>
        <p:blipFill rotWithShape="1">
          <a:blip r:embed="rId8">
            <a:alphaModFix/>
          </a:blip>
          <a:srcRect b="0" l="0" r="0" t="0"/>
          <a:stretch/>
        </p:blipFill>
        <p:spPr>
          <a:xfrm>
            <a:off x="5048767" y="5431344"/>
            <a:ext cx="1766140" cy="8330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9"/>
          <p:cNvSpPr txBox="1"/>
          <p:nvPr/>
        </p:nvSpPr>
        <p:spPr>
          <a:xfrm>
            <a:off x="409983" y="593478"/>
            <a:ext cx="591700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AGENDA</a:t>
            </a:r>
            <a:endParaRPr b="0" i="0" sz="1400" u="none" cap="none" strike="noStrike">
              <a:solidFill>
                <a:srgbClr val="000000"/>
              </a:solidFill>
              <a:latin typeface="Arial"/>
              <a:ea typeface="Arial"/>
              <a:cs typeface="Arial"/>
              <a:sym typeface="Arial"/>
            </a:endParaRPr>
          </a:p>
        </p:txBody>
      </p:sp>
      <p:sp>
        <p:nvSpPr>
          <p:cNvPr id="96" name="Google Shape;96;p29"/>
          <p:cNvSpPr txBox="1"/>
          <p:nvPr/>
        </p:nvSpPr>
        <p:spPr>
          <a:xfrm>
            <a:off x="409983" y="1818168"/>
            <a:ext cx="6186759" cy="20313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Introducing our Speaker</a:t>
            </a:r>
            <a:endParaRPr b="1" i="1" sz="18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A brief overview of  FCAH Aerospace</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Overview of our PMA Solutions, including Girt Assembly, Cylinders, Roller Systems, and Portability Studs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Questions/Closing Statement</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	</a:t>
            </a:r>
            <a:endParaRPr/>
          </a:p>
        </p:txBody>
      </p:sp>
      <p:pic>
        <p:nvPicPr>
          <p:cNvPr descr="A person in a suit and tie&#10;&#10;Description automatically generated" id="97" name="Google Shape;97;p29"/>
          <p:cNvPicPr preferRelativeResize="0"/>
          <p:nvPr/>
        </p:nvPicPr>
        <p:blipFill rotWithShape="1">
          <a:blip r:embed="rId3">
            <a:alphaModFix/>
          </a:blip>
          <a:srcRect b="0" l="0" r="0" t="0"/>
          <a:stretch/>
        </p:blipFill>
        <p:spPr>
          <a:xfrm>
            <a:off x="6326987" y="1428628"/>
            <a:ext cx="5395727" cy="5395727"/>
          </a:xfrm>
          <a:prstGeom prst="rect">
            <a:avLst/>
          </a:prstGeom>
          <a:noFill/>
          <a:ln>
            <a:noFill/>
          </a:ln>
        </p:spPr>
      </p:pic>
      <p:sp>
        <p:nvSpPr>
          <p:cNvPr id="98" name="Google Shape;98;p29"/>
          <p:cNvSpPr txBox="1"/>
          <p:nvPr/>
        </p:nvSpPr>
        <p:spPr>
          <a:xfrm>
            <a:off x="1677878" y="4516032"/>
            <a:ext cx="5575177"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E87722"/>
                </a:solidFill>
                <a:latin typeface="Montserrat"/>
                <a:ea typeface="Montserrat"/>
                <a:cs typeface="Montserrat"/>
                <a:sym typeface="Montserrat"/>
              </a:rPr>
              <a:t>Christopher Cartwright</a:t>
            </a:r>
            <a:endParaRPr/>
          </a:p>
          <a:p>
            <a:pPr indent="0" lvl="0" marL="0" marR="0" rtl="0" algn="l">
              <a:lnSpc>
                <a:spcPct val="100000"/>
              </a:lnSpc>
              <a:spcBef>
                <a:spcPts val="0"/>
              </a:spcBef>
              <a:spcAft>
                <a:spcPts val="0"/>
              </a:spcAft>
              <a:buNone/>
            </a:pPr>
            <a:r>
              <a:rPr b="1" i="0" lang="en-US" sz="2400" u="none" cap="none" strike="noStrike">
                <a:solidFill>
                  <a:schemeClr val="dk1"/>
                </a:solidFill>
                <a:latin typeface="Montserrat"/>
                <a:ea typeface="Montserrat"/>
                <a:cs typeface="Montserrat"/>
                <a:sym typeface="Montserrat"/>
              </a:rPr>
              <a:t>Engineering Manager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nvSpPr>
        <p:spPr>
          <a:xfrm>
            <a:off x="268450" y="1551963"/>
            <a:ext cx="4446164"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FCAH Aerospace includes a family of brands that collectively provide comprehensive aftermarket aviation solutions, focused on delivering high-quality OEM, PMA, and aftermarket parts, maintenance, repair, overhaul, storage, disassembly, emergency equipment, and customer service with care and urgency.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Our brands include Air Cargo Equipment, AVI Aviation and its divisions, Cargo Repair, Cobalt Aero Services, and First Class Air Support.</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5092117" y="1551963"/>
            <a:ext cx="6831433" cy="55399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Total Square Footage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Over 434,000 square feet of warehouse space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Locations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10 locations and 15 distribution centers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Customers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Supporting over 750 Customers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Solutions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Montserrat"/>
                <a:ea typeface="Montserrat"/>
                <a:cs typeface="Montserrat"/>
                <a:sym typeface="Montserrat"/>
              </a:rPr>
              <a:t>Offering Specialized repair solutions for cargo loading systems and components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Montserrat"/>
                <a:ea typeface="Montserrat"/>
                <a:cs typeface="Montserrat"/>
                <a:sym typeface="Montserrat"/>
              </a:rPr>
              <a:t>Providing More than 2M Parts including PMA</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Montserrat"/>
                <a:ea typeface="Montserrat"/>
                <a:cs typeface="Montserrat"/>
                <a:sym typeface="Montserrat"/>
              </a:rPr>
              <a:t>Reducing cost by up to 60% with DER Capabilities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Montserrat"/>
                <a:ea typeface="Montserrat"/>
                <a:cs typeface="Montserrat"/>
                <a:sym typeface="Montserrat"/>
              </a:rPr>
              <a:t>Specializes in maintaining, repairing, and overhauling of large components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Montserrat"/>
                <a:ea typeface="Montserrat"/>
                <a:cs typeface="Montserrat"/>
                <a:sym typeface="Montserrat"/>
              </a:rPr>
              <a:t>Manufacturing Compact Lightweight Survival Rafts for aviation Industry</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Montserrat"/>
                <a:ea typeface="Montserrat"/>
                <a:cs typeface="Montserrat"/>
                <a:sym typeface="Montserrat"/>
              </a:rPr>
              <a:t>Supporting your End of Life with Teardown capabilities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105" name="Google Shape;105;p2"/>
          <p:cNvSpPr txBox="1"/>
          <p:nvPr/>
        </p:nvSpPr>
        <p:spPr>
          <a:xfrm>
            <a:off x="-395679" y="5720031"/>
            <a:ext cx="511029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dk1"/>
                </a:solidFill>
                <a:latin typeface="Montserrat"/>
                <a:ea typeface="Montserrat"/>
                <a:cs typeface="Montserrat"/>
                <a:sym typeface="Montserrat"/>
                <a:hlinkClick r:id="rId3">
                  <a:extLst>
                    <a:ext uri="{A12FA001-AC4F-418D-AE19-62706E023703}">
                      <ahyp:hlinkClr val="tx"/>
                    </a:ext>
                  </a:extLst>
                </a:hlinkClick>
              </a:rPr>
              <a:t>https://fcahaerospace.com</a:t>
            </a:r>
            <a:endParaRPr b="1" i="0" sz="1200" u="none" cap="none" strike="noStrike">
              <a:solidFill>
                <a:schemeClr val="dk1"/>
              </a:solidFill>
              <a:latin typeface="Montserrat"/>
              <a:ea typeface="Montserrat"/>
              <a:cs typeface="Montserrat"/>
              <a:sym typeface="Montserrat"/>
            </a:endParaRPr>
          </a:p>
        </p:txBody>
      </p:sp>
      <p:sp>
        <p:nvSpPr>
          <p:cNvPr id="106" name="Google Shape;106;p2"/>
          <p:cNvSpPr txBox="1"/>
          <p:nvPr/>
        </p:nvSpPr>
        <p:spPr>
          <a:xfrm>
            <a:off x="361078" y="5561726"/>
            <a:ext cx="364711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Visit our website to learn more </a:t>
            </a:r>
            <a:endParaRPr b="0" i="0" sz="1400" u="none" cap="none" strike="noStrike">
              <a:solidFill>
                <a:srgbClr val="000000"/>
              </a:solidFill>
              <a:latin typeface="Arial"/>
              <a:ea typeface="Arial"/>
              <a:cs typeface="Arial"/>
              <a:sym typeface="Arial"/>
            </a:endParaRPr>
          </a:p>
        </p:txBody>
      </p:sp>
      <p:sp>
        <p:nvSpPr>
          <p:cNvPr id="107" name="Google Shape;107;p2"/>
          <p:cNvSpPr txBox="1"/>
          <p:nvPr/>
        </p:nvSpPr>
        <p:spPr>
          <a:xfrm>
            <a:off x="304787" y="561110"/>
            <a:ext cx="591700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About FCAH Aerospace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6"/>
          <p:cNvSpPr txBox="1"/>
          <p:nvPr/>
        </p:nvSpPr>
        <p:spPr>
          <a:xfrm>
            <a:off x="118742" y="517546"/>
            <a:ext cx="964825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PMA Solutions – What is the Advantage?</a:t>
            </a:r>
            <a:endParaRPr b="0" i="0" sz="1400" u="none" cap="none" strike="noStrike">
              <a:solidFill>
                <a:srgbClr val="000000"/>
              </a:solidFill>
              <a:latin typeface="Arial"/>
              <a:ea typeface="Arial"/>
              <a:cs typeface="Arial"/>
              <a:sym typeface="Arial"/>
            </a:endParaRPr>
          </a:p>
        </p:txBody>
      </p:sp>
      <p:pic>
        <p:nvPicPr>
          <p:cNvPr id="113" name="Google Shape;113;p6"/>
          <p:cNvPicPr preferRelativeResize="0"/>
          <p:nvPr/>
        </p:nvPicPr>
        <p:blipFill rotWithShape="1">
          <a:blip r:embed="rId3">
            <a:alphaModFix/>
          </a:blip>
          <a:srcRect b="0" l="0" r="0" t="0"/>
          <a:stretch/>
        </p:blipFill>
        <p:spPr>
          <a:xfrm>
            <a:off x="1111517" y="3232162"/>
            <a:ext cx="9968966" cy="2914361"/>
          </a:xfrm>
          <a:prstGeom prst="rect">
            <a:avLst/>
          </a:prstGeom>
          <a:noFill/>
          <a:ln>
            <a:noFill/>
          </a:ln>
        </p:spPr>
      </p:pic>
      <p:sp>
        <p:nvSpPr>
          <p:cNvPr id="114" name="Google Shape;114;p6"/>
          <p:cNvSpPr txBox="1"/>
          <p:nvPr/>
        </p:nvSpPr>
        <p:spPr>
          <a:xfrm>
            <a:off x="1483053" y="1705556"/>
            <a:ext cx="922589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At FCAH Aerospace, we are committed to providing innovative solutions that can help support your business objectives. Our PMA solutions are designed to help your organization reduce costs, increase durability, and improve turn-around time. We have Girt Assembly, Cylinders, and Portable Studs that support various fleets that are available for purchase today. Additionally, we are the exclusive distributor of PMA roller systems for cargo aircraft through First Class Air Support.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30"/>
          <p:cNvSpPr txBox="1"/>
          <p:nvPr/>
        </p:nvSpPr>
        <p:spPr>
          <a:xfrm>
            <a:off x="118742" y="517546"/>
            <a:ext cx="964825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AVI Aviation’s PMA Parts</a:t>
            </a:r>
            <a:endParaRPr b="0" i="0" sz="1400" u="none" cap="none" strike="noStrike">
              <a:solidFill>
                <a:srgbClr val="000000"/>
              </a:solidFill>
              <a:latin typeface="Arial"/>
              <a:ea typeface="Arial"/>
              <a:cs typeface="Arial"/>
              <a:sym typeface="Arial"/>
            </a:endParaRPr>
          </a:p>
        </p:txBody>
      </p:sp>
      <p:sp>
        <p:nvSpPr>
          <p:cNvPr id="120" name="Google Shape;120;p30"/>
          <p:cNvSpPr txBox="1"/>
          <p:nvPr/>
        </p:nvSpPr>
        <p:spPr>
          <a:xfrm>
            <a:off x="268449" y="1659684"/>
            <a:ext cx="6577624" cy="160039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AVI Aviation offers PMA cylinders, reservoirs, and portability studs.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With these </a:t>
            </a:r>
            <a:r>
              <a:rPr b="1" i="0" lang="en-US" sz="1400" u="none" cap="none" strike="noStrike">
                <a:solidFill>
                  <a:schemeClr val="dk1"/>
                </a:solidFill>
                <a:latin typeface="Montserrat"/>
                <a:ea typeface="Montserrat"/>
                <a:cs typeface="Montserrat"/>
                <a:sym typeface="Montserrat"/>
              </a:rPr>
              <a:t>PMA Solutions</a:t>
            </a:r>
            <a:r>
              <a:rPr b="0" i="0" lang="en-US" sz="1400" u="none" cap="none" strike="noStrike">
                <a:solidFill>
                  <a:schemeClr val="dk1"/>
                </a:solidFill>
                <a:latin typeface="Montserrat"/>
                <a:ea typeface="Montserrat"/>
                <a:cs typeface="Montserrat"/>
                <a:sym typeface="Montserrat"/>
              </a:rPr>
              <a:t>, you can expect:</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Reduced lead time with in-stock inventory</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The same quality as the OEM alternative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Lower cost in comparison to the OEM part</a:t>
            </a:r>
            <a:endParaRPr b="0" i="0" sz="1400" u="none" cap="none" strike="noStrike">
              <a:solidFill>
                <a:schemeClr val="dk1"/>
              </a:solidFill>
              <a:latin typeface="Montserrat"/>
              <a:ea typeface="Montserrat"/>
              <a:cs typeface="Montserrat"/>
              <a:sym typeface="Montserrat"/>
            </a:endParaRPr>
          </a:p>
        </p:txBody>
      </p:sp>
      <p:pic>
        <p:nvPicPr>
          <p:cNvPr id="121" name="Google Shape;121;p30"/>
          <p:cNvPicPr preferRelativeResize="0"/>
          <p:nvPr/>
        </p:nvPicPr>
        <p:blipFill rotWithShape="1">
          <a:blip r:embed="rId3">
            <a:alphaModFix/>
          </a:blip>
          <a:srcRect b="0" l="0" r="0" t="0"/>
          <a:stretch/>
        </p:blipFill>
        <p:spPr>
          <a:xfrm>
            <a:off x="8353208" y="1872532"/>
            <a:ext cx="3485575" cy="3995530"/>
          </a:xfrm>
          <a:prstGeom prst="rect">
            <a:avLst/>
          </a:prstGeom>
          <a:noFill/>
          <a:ln>
            <a:noFill/>
          </a:ln>
        </p:spPr>
      </p:pic>
      <p:pic>
        <p:nvPicPr>
          <p:cNvPr descr="A person wearing a mask and holding a machine&#10;&#10;Description automatically generated" id="122" name="Google Shape;122;p30"/>
          <p:cNvPicPr preferRelativeResize="0"/>
          <p:nvPr/>
        </p:nvPicPr>
        <p:blipFill rotWithShape="1">
          <a:blip r:embed="rId4">
            <a:alphaModFix/>
          </a:blip>
          <a:srcRect b="0" l="0" r="0" t="0"/>
          <a:stretch/>
        </p:blipFill>
        <p:spPr>
          <a:xfrm>
            <a:off x="268449" y="3583249"/>
            <a:ext cx="3570345" cy="2380230"/>
          </a:xfrm>
          <a:prstGeom prst="rect">
            <a:avLst/>
          </a:prstGeom>
          <a:noFill/>
          <a:ln>
            <a:noFill/>
          </a:ln>
        </p:spPr>
      </p:pic>
      <p:pic>
        <p:nvPicPr>
          <p:cNvPr descr="A group of oxygen tanks on a shelf&#10;&#10;Description automatically generated" id="123" name="Google Shape;123;p30"/>
          <p:cNvPicPr preferRelativeResize="0"/>
          <p:nvPr/>
        </p:nvPicPr>
        <p:blipFill rotWithShape="1">
          <a:blip r:embed="rId5">
            <a:alphaModFix/>
          </a:blip>
          <a:srcRect b="0" l="0" r="0" t="0"/>
          <a:stretch/>
        </p:blipFill>
        <p:spPr>
          <a:xfrm>
            <a:off x="4082122" y="3583249"/>
            <a:ext cx="3570345" cy="23802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7"/>
          <p:cNvSpPr txBox="1"/>
          <p:nvPr/>
        </p:nvSpPr>
        <p:spPr>
          <a:xfrm>
            <a:off x="149924" y="533076"/>
            <a:ext cx="791595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AVI Aviation’s Top Selling PMA Parts</a:t>
            </a:r>
            <a:endParaRPr b="0" i="0" sz="1400" u="none" cap="none" strike="noStrike">
              <a:solidFill>
                <a:srgbClr val="000000"/>
              </a:solidFill>
              <a:latin typeface="Arial"/>
              <a:ea typeface="Arial"/>
              <a:cs typeface="Arial"/>
              <a:sym typeface="Arial"/>
            </a:endParaRPr>
          </a:p>
        </p:txBody>
      </p:sp>
      <p:pic>
        <p:nvPicPr>
          <p:cNvPr descr="A table with numbers and letters&#10;&#10;Description automatically generated" id="129" name="Google Shape;129;p7"/>
          <p:cNvPicPr preferRelativeResize="0"/>
          <p:nvPr/>
        </p:nvPicPr>
        <p:blipFill rotWithShape="1">
          <a:blip r:embed="rId3">
            <a:alphaModFix/>
          </a:blip>
          <a:srcRect b="928" l="448" r="520" t="710"/>
          <a:stretch/>
        </p:blipFill>
        <p:spPr>
          <a:xfrm>
            <a:off x="351183" y="1749287"/>
            <a:ext cx="11489635" cy="4261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1"/>
          <p:cNvSpPr txBox="1"/>
          <p:nvPr/>
        </p:nvSpPr>
        <p:spPr>
          <a:xfrm>
            <a:off x="118742" y="517546"/>
            <a:ext cx="964825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AVI Aviation’s PMA Girt Assembly</a:t>
            </a:r>
            <a:endParaRPr b="0" i="0" sz="1400" u="none" cap="none" strike="noStrike">
              <a:solidFill>
                <a:srgbClr val="000000"/>
              </a:solidFill>
              <a:latin typeface="Arial"/>
              <a:ea typeface="Arial"/>
              <a:cs typeface="Arial"/>
              <a:sym typeface="Arial"/>
            </a:endParaRPr>
          </a:p>
        </p:txBody>
      </p:sp>
      <p:sp>
        <p:nvSpPr>
          <p:cNvPr id="135" name="Google Shape;135;p31"/>
          <p:cNvSpPr txBox="1"/>
          <p:nvPr/>
        </p:nvSpPr>
        <p:spPr>
          <a:xfrm>
            <a:off x="268428" y="2062516"/>
            <a:ext cx="437640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87722"/>
                </a:solidFill>
                <a:latin typeface="Montserrat"/>
                <a:ea typeface="Montserrat"/>
                <a:cs typeface="Montserrat"/>
                <a:sym typeface="Montserrat"/>
              </a:rPr>
              <a:t>AVI Aviation </a:t>
            </a:r>
            <a:r>
              <a:rPr b="0" i="0" lang="en-US" sz="1400" u="none" cap="none" strike="noStrike">
                <a:solidFill>
                  <a:schemeClr val="dk1"/>
                </a:solidFill>
                <a:latin typeface="Montserrat"/>
                <a:ea typeface="Montserrat"/>
                <a:cs typeface="Montserrat"/>
                <a:sym typeface="Montserrat"/>
              </a:rPr>
              <a:t>offers PMA Girt Assembly for Boeing 737 5A3307-701 and 5A3307-9.</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ontserrat"/>
                <a:ea typeface="Montserrat"/>
                <a:cs typeface="Montserrat"/>
                <a:sym typeface="Montserrat"/>
              </a:rPr>
              <a:t>Features and Functionality:</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Constructed of a high-strength, urethane-coated nylon fabric with an aluminized coating to protect against radiated heat. It is a crucial component of the emergency evacuation slide for passenger and crew evacuation.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Connects the slide to the aircraft door and automatically deploys when opened during an emergency.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Inflate after the pack ejects, ensuring a safe and efficient evacuation process.</a:t>
            </a:r>
            <a:endParaRPr b="0" i="0" sz="1050" u="none" cap="none" strike="noStrike">
              <a:solidFill>
                <a:schemeClr val="dk1"/>
              </a:solidFill>
              <a:latin typeface="Montserrat"/>
              <a:ea typeface="Montserrat"/>
              <a:cs typeface="Montserrat"/>
              <a:sym typeface="Montserrat"/>
            </a:endParaRPr>
          </a:p>
        </p:txBody>
      </p:sp>
      <p:pic>
        <p:nvPicPr>
          <p:cNvPr descr="A white plastic bag with a rectangular hole&#10;&#10;Description automatically generated" id="136" name="Google Shape;136;p31"/>
          <p:cNvPicPr preferRelativeResize="0"/>
          <p:nvPr/>
        </p:nvPicPr>
        <p:blipFill rotWithShape="1">
          <a:blip r:embed="rId3">
            <a:alphaModFix/>
          </a:blip>
          <a:srcRect b="0" l="0" r="0" t="0"/>
          <a:stretch/>
        </p:blipFill>
        <p:spPr>
          <a:xfrm rot="10800000">
            <a:off x="9687381" y="2978742"/>
            <a:ext cx="2572394" cy="3429858"/>
          </a:xfrm>
          <a:prstGeom prst="rect">
            <a:avLst/>
          </a:prstGeom>
          <a:noFill/>
          <a:ln>
            <a:noFill/>
          </a:ln>
          <a:effectLst>
            <a:outerShdw blurRad="292100" rotWithShape="0" algn="tl" dir="2700000" dist="139700">
              <a:srgbClr val="333333">
                <a:alpha val="64705"/>
              </a:srgbClr>
            </a:outerShdw>
          </a:effectLst>
        </p:spPr>
      </p:pic>
      <p:pic>
        <p:nvPicPr>
          <p:cNvPr descr="A white and yellow bag with a hole in the middle&#10;&#10;Description automatically generated" id="137" name="Google Shape;137;p31"/>
          <p:cNvPicPr preferRelativeResize="0"/>
          <p:nvPr/>
        </p:nvPicPr>
        <p:blipFill rotWithShape="1">
          <a:blip r:embed="rId4">
            <a:alphaModFix/>
          </a:blip>
          <a:srcRect b="0" l="0" r="0" t="0"/>
          <a:stretch/>
        </p:blipFill>
        <p:spPr>
          <a:xfrm>
            <a:off x="6031792" y="2978742"/>
            <a:ext cx="2572393" cy="3429857"/>
          </a:xfrm>
          <a:prstGeom prst="rect">
            <a:avLst/>
          </a:prstGeom>
          <a:noFill/>
          <a:ln>
            <a:noFill/>
          </a:ln>
          <a:effectLst>
            <a:outerShdw blurRad="292100" rotWithShape="0" algn="tl" dir="2700000" dist="139700">
              <a:srgbClr val="333333">
                <a:alpha val="64705"/>
              </a:srgbClr>
            </a:outerShdw>
          </a:effectLst>
        </p:spPr>
      </p:pic>
      <p:pic>
        <p:nvPicPr>
          <p:cNvPr descr="A white bag with a rectangular hole&#10;&#10;Description automatically generated" id="138" name="Google Shape;138;p31"/>
          <p:cNvPicPr preferRelativeResize="0"/>
          <p:nvPr/>
        </p:nvPicPr>
        <p:blipFill rotWithShape="1">
          <a:blip r:embed="rId5">
            <a:alphaModFix/>
          </a:blip>
          <a:srcRect b="0" l="0" r="0" t="0"/>
          <a:stretch/>
        </p:blipFill>
        <p:spPr>
          <a:xfrm>
            <a:off x="4393922" y="1609587"/>
            <a:ext cx="2454162" cy="3272215"/>
          </a:xfrm>
          <a:prstGeom prst="rect">
            <a:avLst/>
          </a:prstGeom>
          <a:noFill/>
          <a:ln>
            <a:noFill/>
          </a:ln>
          <a:effectLst>
            <a:outerShdw blurRad="292100" rotWithShape="0" algn="tl" dir="2700000" dist="139700">
              <a:srgbClr val="333333">
                <a:alpha val="64705"/>
              </a:srgbClr>
            </a:outerShdw>
          </a:effectLst>
        </p:spPr>
      </p:pic>
      <p:pic>
        <p:nvPicPr>
          <p:cNvPr descr="A white and yellow bag&#10;&#10;Description automatically generated" id="139" name="Google Shape;139;p31"/>
          <p:cNvPicPr preferRelativeResize="0"/>
          <p:nvPr/>
        </p:nvPicPr>
        <p:blipFill rotWithShape="1">
          <a:blip r:embed="rId6">
            <a:alphaModFix/>
          </a:blip>
          <a:srcRect b="0" l="0" r="0" t="0"/>
          <a:stretch/>
        </p:blipFill>
        <p:spPr>
          <a:xfrm>
            <a:off x="7867848" y="1370335"/>
            <a:ext cx="2706429" cy="3608572"/>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2"/>
          <p:cNvSpPr txBox="1"/>
          <p:nvPr/>
        </p:nvSpPr>
        <p:spPr>
          <a:xfrm>
            <a:off x="118742" y="517546"/>
            <a:ext cx="964825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First Class Air Support Roller Systems</a:t>
            </a:r>
            <a:endParaRPr b="0" i="0" sz="1400" u="none" cap="none" strike="noStrike">
              <a:solidFill>
                <a:srgbClr val="000000"/>
              </a:solidFill>
              <a:latin typeface="Arial"/>
              <a:ea typeface="Arial"/>
              <a:cs typeface="Arial"/>
              <a:sym typeface="Arial"/>
            </a:endParaRPr>
          </a:p>
        </p:txBody>
      </p:sp>
      <p:sp>
        <p:nvSpPr>
          <p:cNvPr id="145" name="Google Shape;145;p32"/>
          <p:cNvSpPr txBox="1"/>
          <p:nvPr/>
        </p:nvSpPr>
        <p:spPr>
          <a:xfrm>
            <a:off x="259178" y="1501197"/>
            <a:ext cx="4331483" cy="33239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E4002B"/>
                </a:solidFill>
                <a:latin typeface="Montserrat"/>
                <a:ea typeface="Montserrat"/>
                <a:cs typeface="Montserrat"/>
                <a:sym typeface="Montserrat"/>
              </a:rPr>
              <a:t>First Class Air Support </a:t>
            </a:r>
            <a:r>
              <a:rPr b="0" i="0" lang="en-US" sz="1400" u="none" cap="none" strike="noStrike">
                <a:solidFill>
                  <a:schemeClr val="dk1"/>
                </a:solidFill>
                <a:latin typeface="Montserrat"/>
                <a:ea typeface="Montserrat"/>
                <a:cs typeface="Montserrat"/>
                <a:sym typeface="Montserrat"/>
              </a:rPr>
              <a:t>is the exclusive distributor of PMA Roller Systems, offering reduced cost, lower lead time, and available inventory.</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ontserrat"/>
                <a:ea typeface="Montserrat"/>
                <a:cs typeface="Montserrat"/>
                <a:sym typeface="Montserrat"/>
              </a:rPr>
              <a:t>Our PMA Roller Systems: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Decrease the number of repairs needed from 6 months to a year with our PMA Roller System</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Decreased amount of wear and tear on Unicasters due to dirt and grease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Montserrat"/>
                <a:ea typeface="Montserrat"/>
                <a:cs typeface="Montserrat"/>
                <a:sym typeface="Montserrat"/>
              </a:rPr>
              <a:t>And increased effectiveness by using polymer over the aluminum used for the OEM alternative</a:t>
            </a:r>
            <a:endParaRPr b="0" i="0" sz="1400" u="none" cap="none" strike="noStrike">
              <a:solidFill>
                <a:schemeClr val="dk1"/>
              </a:solidFill>
              <a:latin typeface="Montserrat"/>
              <a:ea typeface="Montserrat"/>
              <a:cs typeface="Montserrat"/>
              <a:sym typeface="Montserrat"/>
            </a:endParaRPr>
          </a:p>
        </p:txBody>
      </p:sp>
      <p:pic>
        <p:nvPicPr>
          <p:cNvPr descr="A close-up of a metal roller&#10;&#10;Description automatically generated" id="146" name="Google Shape;146;p32"/>
          <p:cNvPicPr preferRelativeResize="0"/>
          <p:nvPr/>
        </p:nvPicPr>
        <p:blipFill rotWithShape="1">
          <a:blip r:embed="rId3">
            <a:alphaModFix/>
          </a:blip>
          <a:srcRect b="0" l="0" r="0" t="0"/>
          <a:stretch/>
        </p:blipFill>
        <p:spPr>
          <a:xfrm>
            <a:off x="4299401" y="681135"/>
            <a:ext cx="8488979" cy="56593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A blue line in the sky&#10;&#10;Description automatically generated" id="151" name="Google Shape;151;p16"/>
          <p:cNvPicPr preferRelativeResize="0"/>
          <p:nvPr/>
        </p:nvPicPr>
        <p:blipFill rotWithShape="1">
          <a:blip r:embed="rId3">
            <a:alphaModFix/>
          </a:blip>
          <a:srcRect b="15424" l="22605" r="-22605" t="-15424"/>
          <a:stretch/>
        </p:blipFill>
        <p:spPr>
          <a:xfrm rot="591710">
            <a:off x="130130" y="402537"/>
            <a:ext cx="10400306" cy="6052926"/>
          </a:xfrm>
          <a:prstGeom prst="rect">
            <a:avLst/>
          </a:prstGeom>
          <a:noFill/>
          <a:ln>
            <a:noFill/>
          </a:ln>
        </p:spPr>
      </p:pic>
      <p:sp>
        <p:nvSpPr>
          <p:cNvPr id="152" name="Google Shape;152;p16"/>
          <p:cNvSpPr txBox="1"/>
          <p:nvPr/>
        </p:nvSpPr>
        <p:spPr>
          <a:xfrm>
            <a:off x="3197679" y="3793142"/>
            <a:ext cx="5796642"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Montserrat"/>
                <a:ea typeface="Montserrat"/>
                <a:cs typeface="Montserrat"/>
                <a:sym typeface="Montserrat"/>
              </a:rPr>
              <a:t>Thank You!</a:t>
            </a:r>
            <a:r>
              <a:rPr b="0" i="0" lang="en-US" sz="4800" u="none" cap="none" strike="noStrike">
                <a:solidFill>
                  <a:schemeClr val="dk1"/>
                </a:solidFill>
                <a:latin typeface="Montserrat"/>
                <a:ea typeface="Montserrat"/>
                <a:cs typeface="Montserrat"/>
                <a:sym typeface="Montserrat"/>
              </a:rPr>
              <a:t> </a:t>
            </a:r>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Montserrat"/>
                <a:ea typeface="Montserrat"/>
                <a:cs typeface="Montserrat"/>
                <a:sym typeface="Montserrat"/>
              </a:rPr>
              <a:t>Questions?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2023-05-02T16:20:02Z</dcterms:created>
  <dc:creator>Travis Schneider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0x010100A05838DFA416094CB980DA37B5995A48</vt:lpwstr>
  </property>
</Properties>
</file>